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57" r:id="rId3"/>
    <p:sldId id="354" r:id="rId4"/>
    <p:sldId id="325" r:id="rId5"/>
    <p:sldId id="334" r:id="rId6"/>
    <p:sldId id="335" r:id="rId7"/>
    <p:sldId id="336" r:id="rId8"/>
    <p:sldId id="353" r:id="rId9"/>
    <p:sldId id="350" r:id="rId10"/>
    <p:sldId id="338" r:id="rId11"/>
    <p:sldId id="339" r:id="rId12"/>
    <p:sldId id="340" r:id="rId13"/>
    <p:sldId id="341" r:id="rId14"/>
    <p:sldId id="343" r:id="rId15"/>
    <p:sldId id="342" r:id="rId16"/>
    <p:sldId id="345" r:id="rId17"/>
    <p:sldId id="344" r:id="rId18"/>
    <p:sldId id="347" r:id="rId19"/>
    <p:sldId id="352" r:id="rId20"/>
    <p:sldId id="351" r:id="rId21"/>
    <p:sldId id="355" r:id="rId22"/>
    <p:sldId id="329" r:id="rId23"/>
    <p:sldId id="349" r:id="rId24"/>
    <p:sldId id="348" r:id="rId25"/>
    <p:sldId id="321" r:id="rId26"/>
  </p:sldIdLst>
  <p:sldSz cx="9144000" cy="5145088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68A9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994" autoAdjust="0"/>
  </p:normalViewPr>
  <p:slideViewPr>
    <p:cSldViewPr>
      <p:cViewPr varScale="1">
        <p:scale>
          <a:sx n="108" d="100"/>
          <a:sy n="108" d="100"/>
        </p:scale>
        <p:origin x="710" y="8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14F398-E279-4563-97D7-CD45B0F01439}" type="datetimeFigureOut">
              <a:rPr lang="zh-CN" altLang="en-US" smtClean="0"/>
              <a:pPr/>
              <a:t>2020/8/10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75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4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8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2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9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9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6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73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3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21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60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9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2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0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39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68244" y="419272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702115E-07FC-47AE-8678-8B681C689199}" type="datetimeFigureOut">
              <a:rPr lang="zh-CN" altLang="en-US" smtClean="0"/>
              <a:pPr/>
              <a:t>2020/8/10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256" y="2982480"/>
            <a:ext cx="466551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工作感想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14853" y="3249997"/>
            <a:ext cx="2844316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汇报人：翁泽鹏    导师：吴堂园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4256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转正述职报告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C83-2B61-4681-8E89-F2EDF7C308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560369"/>
            <a:ext cx="2041638" cy="4590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508558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GraphWroX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/Workbench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5104244" y="3577649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Path/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贝塞尔曲线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虚线动画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41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77621" y="869889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简介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46380-96C1-429F-BA68-556FDECE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20" y="1168388"/>
            <a:ext cx="515252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02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47974" y="844352"/>
            <a:ext cx="465211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模拟数据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WebApi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)/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数据源发布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(Workbench)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BE2700-9830-45F6-B9AC-B6C849747E72}"/>
              </a:ext>
            </a:extLst>
          </p:cNvPr>
          <p:cNvGrpSpPr/>
          <p:nvPr/>
        </p:nvGrpSpPr>
        <p:grpSpPr>
          <a:xfrm>
            <a:off x="755576" y="1168388"/>
            <a:ext cx="7877178" cy="3562510"/>
            <a:chOff x="496163" y="1134270"/>
            <a:chExt cx="8249594" cy="37309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F4748E-17CB-404E-BEC7-C244E8F9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163" y="1143234"/>
              <a:ext cx="3391761" cy="372197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DC676C-55BC-4FF2-A623-680D5986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32" y="1134270"/>
              <a:ext cx="4785825" cy="372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647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设计界面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GraphWorX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F3D28-F3A2-4B39-B2BF-2E55266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31600"/>
            <a:ext cx="6768752" cy="35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5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(CS)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29AA5-D580-43DD-BBDE-D8447EC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1" y="1231600"/>
            <a:ext cx="6773548" cy="36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43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iconics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(BS)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EF554B-A434-462C-8D72-F7DDDA2C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231600"/>
            <a:ext cx="6025523" cy="36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2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447764" y="1660299"/>
            <a:ext cx="1616869" cy="86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门槛低。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功能全面。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36096" y="3035150"/>
            <a:ext cx="2118122" cy="82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操作繁琐。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多端支持不够完善。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1673DF-1CE1-4E7F-9A5E-355BFC875A8A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1547CB9-4850-4341-8F82-087BEDE6FEED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50473-85E2-47EA-BB3E-0D9680496B3C}"/>
              </a:ext>
            </a:extLst>
          </p:cNvPr>
          <p:cNvGrpSpPr/>
          <p:nvPr/>
        </p:nvGrpSpPr>
        <p:grpSpPr>
          <a:xfrm>
            <a:off x="3650458" y="2803558"/>
            <a:ext cx="1616869" cy="1673055"/>
            <a:chOff x="3650458" y="2803558"/>
            <a:chExt cx="1616869" cy="1673055"/>
          </a:xfrm>
        </p:grpSpPr>
        <p:sp>
          <p:nvSpPr>
            <p:cNvPr id="5" name="下箭头 10"/>
            <p:cNvSpPr>
              <a:spLocks noChangeArrowheads="1"/>
            </p:cNvSpPr>
            <p:nvPr/>
          </p:nvSpPr>
          <p:spPr bwMode="auto">
            <a:xfrm>
              <a:off x="3650458" y="2803558"/>
              <a:ext cx="1616869" cy="1673055"/>
            </a:xfrm>
            <a:prstGeom prst="downArrow">
              <a:avLst>
                <a:gd name="adj1" fmla="val 50000"/>
                <a:gd name="adj2" fmla="val 49992"/>
              </a:avLst>
            </a:prstGeom>
            <a:solidFill>
              <a:schemeClr val="accent2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92051F9-DE73-4D47-9579-12CAB3EC8FA4}"/>
                </a:ext>
              </a:extLst>
            </p:cNvPr>
            <p:cNvSpPr txBox="1"/>
            <p:nvPr/>
          </p:nvSpPr>
          <p:spPr>
            <a:xfrm>
              <a:off x="4257614" y="3010291"/>
              <a:ext cx="396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810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471" y="977686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WPF——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运行效果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117DC4-7A72-40DD-8E72-3A6E633B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6" y="1231600"/>
            <a:ext cx="7096941" cy="36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4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3650458" y="2803558"/>
            <a:ext cx="1616869" cy="167305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2121693" y="1826665"/>
            <a:ext cx="152757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性能良好。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粒度小，可控。</a:t>
            </a: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5472100" y="3007384"/>
            <a:ext cx="2118122" cy="5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工作量大。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需要对业务有足够的了解。</a:t>
            </a:r>
          </a:p>
        </p:txBody>
      </p:sp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5C5EB4-868D-4E7B-B786-9F46AF6AB7F6}"/>
              </a:ext>
            </a:extLst>
          </p:cNvPr>
          <p:cNvGrpSpPr/>
          <p:nvPr/>
        </p:nvGrpSpPr>
        <p:grpSpPr>
          <a:xfrm>
            <a:off x="3651649" y="1175753"/>
            <a:ext cx="1616869" cy="1620659"/>
            <a:chOff x="3651649" y="1175753"/>
            <a:chExt cx="1616869" cy="1620659"/>
          </a:xfrm>
        </p:grpSpPr>
        <p:sp>
          <p:nvSpPr>
            <p:cNvPr id="6" name="下箭头 11"/>
            <p:cNvSpPr>
              <a:spLocks noChangeArrowheads="1"/>
            </p:cNvSpPr>
            <p:nvPr/>
          </p:nvSpPr>
          <p:spPr bwMode="auto">
            <a:xfrm flipH="1" flipV="1">
              <a:off x="3651649" y="1175753"/>
              <a:ext cx="1616869" cy="1620659"/>
            </a:xfrm>
            <a:prstGeom prst="down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25400">
              <a:noFill/>
              <a:bevel/>
              <a:headEnd/>
              <a:tailEnd/>
            </a:ln>
          </p:spPr>
          <p:txBody>
            <a:bodyPr lIns="68568" tIns="34284" rIns="68568" bIns="34284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7ABC61A-C9B3-45F7-9200-415731D37394}"/>
                </a:ext>
              </a:extLst>
            </p:cNvPr>
            <p:cNvSpPr txBox="1"/>
            <p:nvPr/>
          </p:nvSpPr>
          <p:spPr>
            <a:xfrm>
              <a:off x="4257614" y="1770933"/>
              <a:ext cx="402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ABF082-A1CB-40CE-AEFE-A74678584ADB}"/>
              </a:ext>
            </a:extLst>
          </p:cNvPr>
          <p:cNvSpPr txBox="1"/>
          <p:nvPr/>
        </p:nvSpPr>
        <p:spPr>
          <a:xfrm>
            <a:off x="4257614" y="3010291"/>
            <a:ext cx="3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38942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012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90550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777"/>
            <a:chOff x="5349226" y="1997656"/>
            <a:chExt cx="4272984" cy="731102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6"/>
            <a:ext cx="2916706" cy="307777"/>
            <a:chOff x="2569789" y="3646464"/>
            <a:chExt cx="4272984" cy="7311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工作体会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40565"/>
            <a:ext cx="2916324" cy="307777"/>
            <a:chOff x="5349226" y="5317911"/>
            <a:chExt cx="4272984" cy="731102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32279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自我评价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05363"/>
            <a:ext cx="2916706" cy="307777"/>
            <a:chOff x="2569789" y="3619632"/>
            <a:chExt cx="4272984" cy="731102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619632"/>
              <a:ext cx="1322621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未来规划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2907"/>
            <a:ext cx="13321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8D292DD-9F81-4BFD-923B-8FDFA37C0725}"/>
              </a:ext>
            </a:extLst>
          </p:cNvPr>
          <p:cNvGrpSpPr/>
          <p:nvPr/>
        </p:nvGrpSpPr>
        <p:grpSpPr>
          <a:xfrm>
            <a:off x="2441774" y="1454837"/>
            <a:ext cx="1139209" cy="1132467"/>
            <a:chOff x="2441774" y="1454837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628E588-AEF8-4D47-90A5-469C5C687002}"/>
                </a:ext>
              </a:extLst>
            </p:cNvPr>
            <p:cNvGrpSpPr/>
            <p:nvPr/>
          </p:nvGrpSpPr>
          <p:grpSpPr>
            <a:xfrm>
              <a:off x="2441774" y="1454837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708165" y="190060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213552" y="3165432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对接项目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4BEBE1-EED6-4E8D-BA1F-6E4E8581D21F}"/>
              </a:ext>
            </a:extLst>
          </p:cNvPr>
          <p:cNvGrpSpPr/>
          <p:nvPr/>
        </p:nvGrpSpPr>
        <p:grpSpPr>
          <a:xfrm>
            <a:off x="5496946" y="1478565"/>
            <a:ext cx="1139209" cy="1132467"/>
            <a:chOff x="5496946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5496946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606184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65776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412869" y="3179504"/>
            <a:ext cx="1427383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开发通知书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988B9-9520-4332-BA02-F9B94BCD55A6}"/>
              </a:ext>
            </a:extLst>
          </p:cNvPr>
          <p:cNvSpPr txBox="1"/>
          <p:nvPr/>
        </p:nvSpPr>
        <p:spPr>
          <a:xfrm>
            <a:off x="2064042" y="3563577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熟悉项目框架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明确目标任务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6372C-5DCE-4153-B467-A293334BEE21}"/>
              </a:ext>
            </a:extLst>
          </p:cNvPr>
          <p:cNvSpPr txBox="1"/>
          <p:nvPr/>
        </p:nvSpPr>
        <p:spPr>
          <a:xfrm>
            <a:off x="4932040" y="3577649"/>
            <a:ext cx="2420084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票卡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现金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通知书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46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1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7"/>
          <p:cNvSpPr txBox="1"/>
          <p:nvPr/>
        </p:nvSpPr>
        <p:spPr>
          <a:xfrm>
            <a:off x="359532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AFC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B54BB-0652-4267-8265-1B4C0044DF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0461"/>
            <a:ext cx="5811788" cy="1359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391246-B571-4EDE-91FB-5F600CAFF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98" y="746141"/>
            <a:ext cx="1959658" cy="2617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4AA040-5944-4D3D-AEE5-7AAF4BA80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0532"/>
            <a:ext cx="3060340" cy="2394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4E77A3-343B-4E09-AF29-51537B6659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30" y="2188618"/>
            <a:ext cx="3060340" cy="2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05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1403463" y="1485964"/>
            <a:ext cx="2816742" cy="3659132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txBody>
          <a:bodyPr lIns="68415" tIns="34209" rIns="68415" bIns="34209"/>
          <a:lstStyle/>
          <a:p>
            <a:pPr defTabSz="825818">
              <a:defRPr/>
            </a:pPr>
            <a:endParaRPr lang="en-US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8"/>
          <p:cNvSpPr/>
          <p:nvPr/>
        </p:nvSpPr>
        <p:spPr>
          <a:xfrm>
            <a:off x="3889316" y="2982523"/>
            <a:ext cx="792544" cy="7930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0843" y="1433961"/>
            <a:ext cx="50405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认真负责</a:t>
            </a:r>
          </a:p>
        </p:txBody>
      </p:sp>
      <p:sp>
        <p:nvSpPr>
          <p:cNvPr id="32" name="Oval 35"/>
          <p:cNvSpPr/>
          <p:nvPr/>
        </p:nvSpPr>
        <p:spPr bwMode="auto">
          <a:xfrm>
            <a:off x="739584" y="2611388"/>
            <a:ext cx="703718" cy="7041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4715" y="2748011"/>
            <a:ext cx="52828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团结和谐</a:t>
            </a:r>
          </a:p>
        </p:txBody>
      </p:sp>
      <p:sp>
        <p:nvSpPr>
          <p:cNvPr id="35" name="Oval 26"/>
          <p:cNvSpPr/>
          <p:nvPr/>
        </p:nvSpPr>
        <p:spPr bwMode="auto">
          <a:xfrm>
            <a:off x="4095039" y="2130112"/>
            <a:ext cx="693914" cy="6943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2585" y="2266294"/>
            <a:ext cx="469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技术全面</a:t>
            </a:r>
          </a:p>
        </p:txBody>
      </p:sp>
      <p:sp>
        <p:nvSpPr>
          <p:cNvPr id="38" name="Oval 22"/>
          <p:cNvSpPr/>
          <p:nvPr/>
        </p:nvSpPr>
        <p:spPr bwMode="auto">
          <a:xfrm>
            <a:off x="2900822" y="1323909"/>
            <a:ext cx="650609" cy="6509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5684" y="3163588"/>
            <a:ext cx="516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高效管理</a:t>
            </a:r>
          </a:p>
        </p:txBody>
      </p:sp>
      <p:sp>
        <p:nvSpPr>
          <p:cNvPr id="41" name="Oval 18"/>
          <p:cNvSpPr/>
          <p:nvPr/>
        </p:nvSpPr>
        <p:spPr bwMode="auto">
          <a:xfrm>
            <a:off x="1551535" y="975126"/>
            <a:ext cx="679759" cy="6801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760" y="1090120"/>
            <a:ext cx="5706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25818"/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探索精神</a:t>
            </a:r>
          </a:p>
        </p:txBody>
      </p:sp>
      <p:sp>
        <p:nvSpPr>
          <p:cNvPr id="43" name="Oval 18"/>
          <p:cNvSpPr/>
          <p:nvPr/>
        </p:nvSpPr>
        <p:spPr bwMode="auto">
          <a:xfrm>
            <a:off x="1414047" y="165528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1990142" y="2194938"/>
            <a:ext cx="278221" cy="2783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3582744" y="180244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459441" y="3775535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工作体会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513629-5E65-48EE-9B00-A954061777E0}"/>
              </a:ext>
            </a:extLst>
          </p:cNvPr>
          <p:cNvSpPr txBox="1"/>
          <p:nvPr/>
        </p:nvSpPr>
        <p:spPr>
          <a:xfrm>
            <a:off x="5251005" y="1521007"/>
            <a:ext cx="2191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积极探索新技术，主动试错。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15B492-FD67-45F1-96CC-26747B2A6446}"/>
              </a:ext>
            </a:extLst>
          </p:cNvPr>
          <p:cNvSpPr txBox="1"/>
          <p:nvPr/>
        </p:nvSpPr>
        <p:spPr>
          <a:xfrm>
            <a:off x="5276012" y="3158222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流程分明，职责分明。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83CDE6-980A-4D04-A5E2-AF9B97F22B61}"/>
              </a:ext>
            </a:extLst>
          </p:cNvPr>
          <p:cNvSpPr txBox="1"/>
          <p:nvPr/>
        </p:nvSpPr>
        <p:spPr>
          <a:xfrm>
            <a:off x="5251005" y="1927572"/>
            <a:ext cx="1909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对任务完成细节要求高。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6199B1-58B6-4847-BA7C-F791D878A5C7}"/>
              </a:ext>
            </a:extLst>
          </p:cNvPr>
          <p:cNvSpPr txBox="1"/>
          <p:nvPr/>
        </p:nvSpPr>
        <p:spPr>
          <a:xfrm>
            <a:off x="5251005" y="2340258"/>
            <a:ext cx="2896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乐于分享知识，主动帮助同事完成任务。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9422B82-B3A2-4BBC-98CE-1AAED9DBC6D6}"/>
              </a:ext>
            </a:extLst>
          </p:cNvPr>
          <p:cNvSpPr txBox="1"/>
          <p:nvPr/>
        </p:nvSpPr>
        <p:spPr>
          <a:xfrm>
            <a:off x="5276012" y="2752944"/>
            <a:ext cx="2473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有良好的技术功底，技术很全面。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39" grpId="0"/>
      <p:bldP spid="42" grpId="0"/>
      <p:bldP spid="7" grpId="0"/>
      <p:bldP spid="28" grpId="0"/>
      <p:bldP spid="31" grpId="0"/>
      <p:bldP spid="34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534266" y="1329885"/>
            <a:ext cx="1917631" cy="8554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按时保质完成任务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能按计划安排完成目标任务。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主动反馈进度和问题。</a:t>
            </a:r>
          </a:p>
          <a:p>
            <a:pPr algn="r">
              <a:lnSpc>
                <a:spcPct val="150000"/>
              </a:lnSpc>
            </a:pP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33016" y="1984008"/>
            <a:ext cx="2843874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业务不够熟练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第一次接触轨交行业，还需要更多时间和机会深入学习业务。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多参加业务培训和与同事学习。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98300" y="2501476"/>
            <a:ext cx="2137833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对未知的技术有积极的追求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有足够的好奇和耐心去探索没有掌握的知识。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希望能在技术生涯有更高的成就。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46604" y="3172907"/>
            <a:ext cx="2296026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还需要更高效地产出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总结工作方法，借助工具达到更多的产出。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拓展技能树，让技能更广。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77" y="3684729"/>
            <a:ext cx="2699858" cy="67075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快速融入团队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跟部门同事上级都相处融洽，能和谐高效地进行工作交流。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跟其他部门同事也能有效地进行沟通。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" name="文本框 37"/>
          <p:cNvSpPr txBox="1"/>
          <p:nvPr/>
        </p:nvSpPr>
        <p:spPr>
          <a:xfrm>
            <a:off x="395843" y="34334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2975" y="1386205"/>
            <a:ext cx="651510" cy="651510"/>
            <a:chOff x="5485" y="2183"/>
            <a:chExt cx="1026" cy="1026"/>
          </a:xfrm>
        </p:grpSpPr>
        <p:sp>
          <p:nvSpPr>
            <p:cNvPr id="17" name="椭圆 16"/>
            <p:cNvSpPr/>
            <p:nvPr/>
          </p:nvSpPr>
          <p:spPr>
            <a:xfrm>
              <a:off x="5485" y="2183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rocket" title="Icon of a rocket"/>
            <p:cNvSpPr>
              <a:spLocks noChangeAspect="1" noEditPoints="1"/>
            </p:cNvSpPr>
            <p:nvPr/>
          </p:nvSpPr>
          <p:spPr bwMode="auto">
            <a:xfrm>
              <a:off x="5740" y="2428"/>
              <a:ext cx="547" cy="537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26330" y="2012950"/>
            <a:ext cx="651510" cy="651510"/>
            <a:chOff x="7758" y="2083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7758" y="2083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IoT" title="Icon of five circles that all connect to a center circle"/>
            <p:cNvSpPr>
              <a:spLocks noChangeAspect="1" noEditPoints="1"/>
            </p:cNvSpPr>
            <p:nvPr/>
          </p:nvSpPr>
          <p:spPr bwMode="auto">
            <a:xfrm>
              <a:off x="7992" y="2316"/>
              <a:ext cx="560" cy="561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92500" y="3686810"/>
            <a:ext cx="651510" cy="651510"/>
            <a:chOff x="5615" y="5796"/>
            <a:chExt cx="1026" cy="1026"/>
          </a:xfrm>
        </p:grpSpPr>
        <p:sp>
          <p:nvSpPr>
            <p:cNvPr id="10" name="椭圆 9"/>
            <p:cNvSpPr/>
            <p:nvPr/>
          </p:nvSpPr>
          <p:spPr>
            <a:xfrm>
              <a:off x="5615" y="5796"/>
              <a:ext cx="1027" cy="1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speedometer" title="Icon of a spedometer showing medium speed"/>
            <p:cNvSpPr>
              <a:spLocks noChangeAspect="1" noEditPoints="1"/>
            </p:cNvSpPr>
            <p:nvPr/>
          </p:nvSpPr>
          <p:spPr bwMode="auto">
            <a:xfrm>
              <a:off x="5855" y="6041"/>
              <a:ext cx="546" cy="546"/>
            </a:xfrm>
            <a:custGeom>
              <a:avLst/>
              <a:gdLst>
                <a:gd name="T0" fmla="*/ 161 w 281"/>
                <a:gd name="T1" fmla="*/ 141 h 281"/>
                <a:gd name="T2" fmla="*/ 140 w 281"/>
                <a:gd name="T3" fmla="*/ 162 h 281"/>
                <a:gd name="T4" fmla="*/ 120 w 281"/>
                <a:gd name="T5" fmla="*/ 141 h 281"/>
                <a:gd name="T6" fmla="*/ 140 w 281"/>
                <a:gd name="T7" fmla="*/ 120 h 281"/>
                <a:gd name="T8" fmla="*/ 161 w 281"/>
                <a:gd name="T9" fmla="*/ 141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177 w 281"/>
                <a:gd name="T25" fmla="*/ 46 h 281"/>
                <a:gd name="T26" fmla="*/ 104 w 281"/>
                <a:gd name="T27" fmla="*/ 46 h 281"/>
                <a:gd name="T28" fmla="*/ 40 w 281"/>
                <a:gd name="T29" fmla="*/ 141 h 281"/>
                <a:gd name="T30" fmla="*/ 67 w 281"/>
                <a:gd name="T31" fmla="*/ 210 h 281"/>
                <a:gd name="T32" fmla="*/ 140 w 281"/>
                <a:gd name="T33" fmla="*/ 39 h 281"/>
                <a:gd name="T34" fmla="*/ 140 w 281"/>
                <a:gd name="T35" fmla="*/ 1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81">
                  <a:moveTo>
                    <a:pt x="161" y="141"/>
                  </a:moveTo>
                  <a:cubicBezTo>
                    <a:pt x="161" y="152"/>
                    <a:pt x="152" y="162"/>
                    <a:pt x="140" y="162"/>
                  </a:cubicBezTo>
                  <a:cubicBezTo>
                    <a:pt x="129" y="162"/>
                    <a:pt x="120" y="152"/>
                    <a:pt x="120" y="141"/>
                  </a:cubicBezTo>
                  <a:cubicBezTo>
                    <a:pt x="120" y="129"/>
                    <a:pt x="129" y="120"/>
                    <a:pt x="140" y="120"/>
                  </a:cubicBezTo>
                  <a:cubicBezTo>
                    <a:pt x="152" y="120"/>
                    <a:pt x="161" y="129"/>
                    <a:pt x="161" y="141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98"/>
                    <a:pt x="215" y="61"/>
                    <a:pt x="177" y="46"/>
                  </a:cubicBezTo>
                  <a:moveTo>
                    <a:pt x="104" y="46"/>
                  </a:moveTo>
                  <a:cubicBezTo>
                    <a:pt x="66" y="61"/>
                    <a:pt x="40" y="98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140" y="39"/>
                  </a:moveTo>
                  <a:cubicBezTo>
                    <a:pt x="140" y="117"/>
                    <a:pt x="140" y="117"/>
                    <a:pt x="140" y="117"/>
                  </a:cubicBezTo>
                </a:path>
              </a:pathLst>
            </a:custGeom>
            <a:noFill/>
            <a:ln w="952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77895" y="2508250"/>
            <a:ext cx="651510" cy="651510"/>
            <a:chOff x="4543" y="3939"/>
            <a:chExt cx="1026" cy="1026"/>
          </a:xfrm>
        </p:grpSpPr>
        <p:sp>
          <p:nvSpPr>
            <p:cNvPr id="14" name="椭圆 13"/>
            <p:cNvSpPr/>
            <p:nvPr/>
          </p:nvSpPr>
          <p:spPr>
            <a:xfrm>
              <a:off x="4543" y="3939"/>
              <a:ext cx="1027" cy="10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signal_3" title="Icon of a communication tower with signal lines"/>
            <p:cNvSpPr>
              <a:spLocks noChangeAspect="1" noEditPoints="1"/>
            </p:cNvSpPr>
            <p:nvPr/>
          </p:nvSpPr>
          <p:spPr bwMode="auto">
            <a:xfrm>
              <a:off x="4837" y="4151"/>
              <a:ext cx="440" cy="604"/>
            </a:xfrm>
            <a:custGeom>
              <a:avLst/>
              <a:gdLst>
                <a:gd name="T0" fmla="*/ 96 w 253"/>
                <a:gd name="T1" fmla="*/ 87 h 347"/>
                <a:gd name="T2" fmla="*/ 126 w 253"/>
                <a:gd name="T3" fmla="*/ 57 h 347"/>
                <a:gd name="T4" fmla="*/ 156 w 253"/>
                <a:gd name="T5" fmla="*/ 87 h 347"/>
                <a:gd name="T6" fmla="*/ 126 w 253"/>
                <a:gd name="T7" fmla="*/ 117 h 347"/>
                <a:gd name="T8" fmla="*/ 96 w 253"/>
                <a:gd name="T9" fmla="*/ 87 h 347"/>
                <a:gd name="T10" fmla="*/ 38 w 253"/>
                <a:gd name="T11" fmla="*/ 347 h 347"/>
                <a:gd name="T12" fmla="*/ 116 w 253"/>
                <a:gd name="T13" fmla="*/ 115 h 347"/>
                <a:gd name="T14" fmla="*/ 213 w 253"/>
                <a:gd name="T15" fmla="*/ 347 h 347"/>
                <a:gd name="T16" fmla="*/ 135 w 253"/>
                <a:gd name="T17" fmla="*/ 116 h 347"/>
                <a:gd name="T18" fmla="*/ 85 w 253"/>
                <a:gd name="T19" fmla="*/ 209 h 347"/>
                <a:gd name="T20" fmla="*/ 167 w 253"/>
                <a:gd name="T21" fmla="*/ 209 h 347"/>
                <a:gd name="T22" fmla="*/ 59 w 253"/>
                <a:gd name="T23" fmla="*/ 283 h 347"/>
                <a:gd name="T24" fmla="*/ 192 w 253"/>
                <a:gd name="T25" fmla="*/ 283 h 347"/>
                <a:gd name="T26" fmla="*/ 35 w 253"/>
                <a:gd name="T27" fmla="*/ 0 h 347"/>
                <a:gd name="T28" fmla="*/ 0 w 253"/>
                <a:gd name="T29" fmla="*/ 86 h 347"/>
                <a:gd name="T30" fmla="*/ 36 w 253"/>
                <a:gd name="T31" fmla="*/ 173 h 347"/>
                <a:gd name="T32" fmla="*/ 72 w 253"/>
                <a:gd name="T33" fmla="*/ 38 h 347"/>
                <a:gd name="T34" fmla="*/ 52 w 253"/>
                <a:gd name="T35" fmla="*/ 87 h 347"/>
                <a:gd name="T36" fmla="*/ 72 w 253"/>
                <a:gd name="T37" fmla="*/ 135 h 347"/>
                <a:gd name="T38" fmla="*/ 216 w 253"/>
                <a:gd name="T39" fmla="*/ 173 h 347"/>
                <a:gd name="T40" fmla="*/ 253 w 253"/>
                <a:gd name="T41" fmla="*/ 86 h 347"/>
                <a:gd name="T42" fmla="*/ 217 w 253"/>
                <a:gd name="T43" fmla="*/ 0 h 347"/>
                <a:gd name="T44" fmla="*/ 180 w 253"/>
                <a:gd name="T45" fmla="*/ 135 h 347"/>
                <a:gd name="T46" fmla="*/ 200 w 253"/>
                <a:gd name="T47" fmla="*/ 87 h 347"/>
                <a:gd name="T48" fmla="*/ 180 w 253"/>
                <a:gd name="T49" fmla="*/ 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3" h="347">
                  <a:moveTo>
                    <a:pt x="96" y="87"/>
                  </a:moveTo>
                  <a:cubicBezTo>
                    <a:pt x="96" y="70"/>
                    <a:pt x="109" y="57"/>
                    <a:pt x="126" y="57"/>
                  </a:cubicBezTo>
                  <a:cubicBezTo>
                    <a:pt x="143" y="57"/>
                    <a:pt x="156" y="70"/>
                    <a:pt x="156" y="87"/>
                  </a:cubicBezTo>
                  <a:cubicBezTo>
                    <a:pt x="156" y="104"/>
                    <a:pt x="143" y="117"/>
                    <a:pt x="126" y="117"/>
                  </a:cubicBezTo>
                  <a:cubicBezTo>
                    <a:pt x="109" y="117"/>
                    <a:pt x="96" y="104"/>
                    <a:pt x="96" y="87"/>
                  </a:cubicBezTo>
                  <a:close/>
                  <a:moveTo>
                    <a:pt x="38" y="347"/>
                  </a:moveTo>
                  <a:cubicBezTo>
                    <a:pt x="116" y="115"/>
                    <a:pt x="116" y="115"/>
                    <a:pt x="116" y="115"/>
                  </a:cubicBezTo>
                  <a:moveTo>
                    <a:pt x="213" y="347"/>
                  </a:moveTo>
                  <a:cubicBezTo>
                    <a:pt x="135" y="116"/>
                    <a:pt x="135" y="116"/>
                    <a:pt x="135" y="116"/>
                  </a:cubicBezTo>
                  <a:moveTo>
                    <a:pt x="85" y="209"/>
                  </a:moveTo>
                  <a:cubicBezTo>
                    <a:pt x="167" y="209"/>
                    <a:pt x="167" y="209"/>
                    <a:pt x="167" y="209"/>
                  </a:cubicBezTo>
                  <a:moveTo>
                    <a:pt x="59" y="283"/>
                  </a:moveTo>
                  <a:cubicBezTo>
                    <a:pt x="192" y="283"/>
                    <a:pt x="192" y="283"/>
                    <a:pt x="192" y="283"/>
                  </a:cubicBezTo>
                  <a:moveTo>
                    <a:pt x="35" y="0"/>
                  </a:moveTo>
                  <a:cubicBezTo>
                    <a:pt x="13" y="22"/>
                    <a:pt x="0" y="52"/>
                    <a:pt x="0" y="86"/>
                  </a:cubicBezTo>
                  <a:cubicBezTo>
                    <a:pt x="0" y="120"/>
                    <a:pt x="13" y="151"/>
                    <a:pt x="36" y="173"/>
                  </a:cubicBezTo>
                  <a:moveTo>
                    <a:pt x="72" y="38"/>
                  </a:moveTo>
                  <a:cubicBezTo>
                    <a:pt x="60" y="50"/>
                    <a:pt x="52" y="68"/>
                    <a:pt x="52" y="87"/>
                  </a:cubicBezTo>
                  <a:cubicBezTo>
                    <a:pt x="52" y="105"/>
                    <a:pt x="60" y="122"/>
                    <a:pt x="72" y="135"/>
                  </a:cubicBezTo>
                  <a:moveTo>
                    <a:pt x="216" y="173"/>
                  </a:moveTo>
                  <a:cubicBezTo>
                    <a:pt x="239" y="151"/>
                    <a:pt x="253" y="120"/>
                    <a:pt x="253" y="86"/>
                  </a:cubicBezTo>
                  <a:cubicBezTo>
                    <a:pt x="253" y="52"/>
                    <a:pt x="239" y="22"/>
                    <a:pt x="217" y="0"/>
                  </a:cubicBezTo>
                  <a:moveTo>
                    <a:pt x="180" y="135"/>
                  </a:moveTo>
                  <a:cubicBezTo>
                    <a:pt x="192" y="122"/>
                    <a:pt x="200" y="105"/>
                    <a:pt x="200" y="87"/>
                  </a:cubicBezTo>
                  <a:cubicBezTo>
                    <a:pt x="200" y="68"/>
                    <a:pt x="192" y="50"/>
                    <a:pt x="180" y="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15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26330" y="3151505"/>
            <a:ext cx="651510" cy="651510"/>
            <a:chOff x="7758" y="5796"/>
            <a:chExt cx="1026" cy="1026"/>
          </a:xfrm>
          <a:solidFill>
            <a:schemeClr val="bg2">
              <a:lumMod val="90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7758" y="5796"/>
              <a:ext cx="1027" cy="1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Intelligence" title="Icon of circles connected by crossing lines"/>
            <p:cNvSpPr>
              <a:spLocks noChangeAspect="1" noEditPoints="1"/>
            </p:cNvSpPr>
            <p:nvPr/>
          </p:nvSpPr>
          <p:spPr bwMode="auto">
            <a:xfrm>
              <a:off x="8007" y="6041"/>
              <a:ext cx="581" cy="558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grpFill/>
            <a:ln w="9525" cap="sq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25" grpId="0"/>
      <p:bldP spid="23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8906" y="1560435"/>
            <a:ext cx="9180861" cy="3602911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33900 w 9020175"/>
              <a:gd name="connsiteY1" fmla="*/ 771525 h 3895725"/>
              <a:gd name="connsiteX2" fmla="*/ 9020175 w 9020175"/>
              <a:gd name="connsiteY2" fmla="*/ 0 h 3895725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163050"/>
              <a:gd name="connsiteY0" fmla="*/ 4067388 h 4067388"/>
              <a:gd name="connsiteX1" fmla="*/ 4676775 w 9163050"/>
              <a:gd name="connsiteY1" fmla="*/ 771738 h 4067388"/>
              <a:gd name="connsiteX2" fmla="*/ 9163050 w 9163050"/>
              <a:gd name="connsiteY2" fmla="*/ 213 h 4067388"/>
              <a:gd name="connsiteX0" fmla="*/ 0 w 9210675"/>
              <a:gd name="connsiteY0" fmla="*/ 4124556 h 4124556"/>
              <a:gd name="connsiteX1" fmla="*/ 4724400 w 9210675"/>
              <a:gd name="connsiteY1" fmla="*/ 771756 h 4124556"/>
              <a:gd name="connsiteX2" fmla="*/ 9210675 w 9210675"/>
              <a:gd name="connsiteY2" fmla="*/ 231 h 4124556"/>
              <a:gd name="connsiteX0" fmla="*/ 0 w 9182100"/>
              <a:gd name="connsiteY0" fmla="*/ 3921278 h 3921278"/>
              <a:gd name="connsiteX1" fmla="*/ 4724400 w 9182100"/>
              <a:gd name="connsiteY1" fmla="*/ 568478 h 3921278"/>
              <a:gd name="connsiteX2" fmla="*/ 9182100 w 9182100"/>
              <a:gd name="connsiteY2" fmla="*/ 6503 h 3921278"/>
              <a:gd name="connsiteX0" fmla="*/ 0 w 9182100"/>
              <a:gd name="connsiteY0" fmla="*/ 3969956 h 3969956"/>
              <a:gd name="connsiteX1" fmla="*/ 4724400 w 9182100"/>
              <a:gd name="connsiteY1" fmla="*/ 617156 h 3969956"/>
              <a:gd name="connsiteX2" fmla="*/ 9182100 w 9182100"/>
              <a:gd name="connsiteY2" fmla="*/ 55181 h 3969956"/>
              <a:gd name="connsiteX0" fmla="*/ 0 w 9182100"/>
              <a:gd name="connsiteY0" fmla="*/ 3978254 h 3978254"/>
              <a:gd name="connsiteX1" fmla="*/ 4724400 w 9182100"/>
              <a:gd name="connsiteY1" fmla="*/ 625454 h 3978254"/>
              <a:gd name="connsiteX2" fmla="*/ 9182100 w 9182100"/>
              <a:gd name="connsiteY2" fmla="*/ 63479 h 3978254"/>
              <a:gd name="connsiteX0" fmla="*/ 0 w 9182100"/>
              <a:gd name="connsiteY0" fmla="*/ 3994887 h 3994887"/>
              <a:gd name="connsiteX1" fmla="*/ 4724400 w 9182100"/>
              <a:gd name="connsiteY1" fmla="*/ 642087 h 3994887"/>
              <a:gd name="connsiteX2" fmla="*/ 9182100 w 9182100"/>
              <a:gd name="connsiteY2" fmla="*/ 80112 h 39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29182" y="3713119"/>
            <a:ext cx="215971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84722" y="2429095"/>
            <a:ext cx="215971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5519" y="1609966"/>
            <a:ext cx="215971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 dirty="0">
              <a:ea typeface="微软雅黑" panose="020B0503020204020204" pitchFamily="34" charset="-122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64302" y="2356402"/>
            <a:ext cx="1149540" cy="1123950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2925" y="2278347"/>
              <a:ext cx="1001192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5044937" y="552683"/>
            <a:ext cx="1149540" cy="1123950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7669" y="1162643"/>
              <a:ext cx="968874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第三阶段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62581" y="1414422"/>
            <a:ext cx="2304946" cy="9387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参与解决项目遇到的难题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能独立开发和维护单独的项目模块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专业技能程序提升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1437" y="4090084"/>
            <a:ext cx="2561271" cy="75763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尽快熟悉公司的业务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加快储备项目中需要运用到的技术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熟练掌握即将要用到的开发技术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25316" y="1960476"/>
            <a:ext cx="1880702" cy="5468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000000"/>
                </a:solidFill>
                <a:latin typeface="宋体" panose="02010600030101010101" pitchFamily="2" charset="-122"/>
              </a:rPr>
              <a:t>业务全面，技术全面</a:t>
            </a:r>
            <a:endParaRPr lang="en-US" altLang="zh-CN" sz="105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171450" lvl="0" indent="-171450" defTabSz="9137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50" dirty="0">
                <a:solidFill>
                  <a:srgbClr val="000000"/>
                </a:solidFill>
                <a:latin typeface="宋体" panose="02010600030101010101" pitchFamily="2" charset="-122"/>
              </a:rPr>
              <a:t>反馈团队，做出更多成果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31540" y="336437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未来规划</a:t>
            </a:r>
            <a:endParaRPr lang="zh-CN" altLang="zh-CN" sz="1600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B52F88-9021-49FC-8857-0300FC2ED6AA}"/>
              </a:ext>
            </a:extLst>
          </p:cNvPr>
          <p:cNvGrpSpPr/>
          <p:nvPr/>
        </p:nvGrpSpPr>
        <p:grpSpPr>
          <a:xfrm>
            <a:off x="3989382" y="2585156"/>
            <a:ext cx="1149540" cy="1123950"/>
            <a:chOff x="3989382" y="2585156"/>
            <a:chExt cx="1149540" cy="1123950"/>
          </a:xfrm>
        </p:grpSpPr>
        <p:sp>
          <p:nvSpPr>
            <p:cNvPr id="43" name="椭圆形标注 42"/>
            <p:cNvSpPr/>
            <p:nvPr/>
          </p:nvSpPr>
          <p:spPr>
            <a:xfrm>
              <a:off x="3989382" y="2585156"/>
              <a:ext cx="1149540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B96459F-789B-4FBC-BA3D-55E0E7886204}"/>
                </a:ext>
              </a:extLst>
            </p:cNvPr>
            <p:cNvSpPr txBox="1"/>
            <p:nvPr/>
          </p:nvSpPr>
          <p:spPr>
            <a:xfrm>
              <a:off x="4111924" y="2993242"/>
              <a:ext cx="920151" cy="307777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ea typeface="微软雅黑" panose="020B0503020204020204" pitchFamily="34" charset="-122"/>
                </a:rPr>
                <a:t>第二阶段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82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1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08" y="2249378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报告完毕 谢谢观看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23810-CFAF-4E6B-87BA-2E764F0337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81" y="1672444"/>
            <a:ext cx="2041638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485546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405231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00741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首屏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控件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项目结构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538994-A9C3-4BE5-A986-357021E854D5}"/>
              </a:ext>
            </a:extLst>
          </p:cNvPr>
          <p:cNvGrpSpPr/>
          <p:nvPr/>
        </p:nvGrpSpPr>
        <p:grpSpPr>
          <a:xfrm>
            <a:off x="1994476" y="1478565"/>
            <a:ext cx="1139209" cy="1132467"/>
            <a:chOff x="1994476" y="1478565"/>
            <a:chExt cx="1139209" cy="113246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06C285-84DE-478C-AD99-276E18C2568D}"/>
                </a:ext>
              </a:extLst>
            </p:cNvPr>
            <p:cNvGrpSpPr/>
            <p:nvPr/>
          </p:nvGrpSpPr>
          <p:grpSpPr>
            <a:xfrm>
              <a:off x="1994476" y="1478565"/>
              <a:ext cx="1139209" cy="1132467"/>
              <a:chOff x="1994476" y="1478565"/>
              <a:chExt cx="1139209" cy="1132467"/>
            </a:xfrm>
          </p:grpSpPr>
          <p:sp>
            <p:nvSpPr>
              <p:cNvPr id="44" name="泪滴形 43"/>
              <p:cNvSpPr/>
              <p:nvPr/>
            </p:nvSpPr>
            <p:spPr>
              <a:xfrm rot="8100000">
                <a:off x="1994476" y="1478565"/>
                <a:ext cx="1139209" cy="1132467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103715" y="1584371"/>
                <a:ext cx="925609" cy="9201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7" tIns="34289" rIns="68577" bIns="34289"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22633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1760921" y="3179504"/>
            <a:ext cx="1625593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熟悉系统代码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7997A4-4ABF-4442-96B4-8F6B026B351D}"/>
              </a:ext>
            </a:extLst>
          </p:cNvPr>
          <p:cNvGrpSpPr/>
          <p:nvPr/>
        </p:nvGrpSpPr>
        <p:grpSpPr>
          <a:xfrm>
            <a:off x="4181609" y="1478565"/>
            <a:ext cx="1139209" cy="1132467"/>
            <a:chOff x="4181609" y="1478565"/>
            <a:chExt cx="1139209" cy="1132467"/>
          </a:xfrm>
        </p:grpSpPr>
        <p:sp>
          <p:nvSpPr>
            <p:cNvPr id="84" name="泪滴形 83"/>
            <p:cNvSpPr/>
            <p:nvPr/>
          </p:nvSpPr>
          <p:spPr>
            <a:xfrm rot="8100000">
              <a:off x="4181609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90847" y="1584371"/>
              <a:ext cx="925609" cy="9201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450439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87" name="圆角矩形 86"/>
          <p:cNvSpPr/>
          <p:nvPr/>
        </p:nvSpPr>
        <p:spPr>
          <a:xfrm>
            <a:off x="4031820" y="3179504"/>
            <a:ext cx="1427610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学习开源框架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6EC483-F364-4F2E-A87D-CA16A673C7C4}"/>
              </a:ext>
            </a:extLst>
          </p:cNvPr>
          <p:cNvGrpSpPr/>
          <p:nvPr/>
        </p:nvGrpSpPr>
        <p:grpSpPr>
          <a:xfrm>
            <a:off x="6366177" y="1478565"/>
            <a:ext cx="1139209" cy="1132467"/>
            <a:chOff x="6366177" y="1478565"/>
            <a:chExt cx="1139209" cy="1132467"/>
          </a:xfrm>
        </p:grpSpPr>
        <p:sp>
          <p:nvSpPr>
            <p:cNvPr id="88" name="泪滴形 87"/>
            <p:cNvSpPr/>
            <p:nvPr/>
          </p:nvSpPr>
          <p:spPr>
            <a:xfrm rot="8100000">
              <a:off x="6366177" y="1478565"/>
              <a:ext cx="1139209" cy="113246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6475415" y="1584371"/>
              <a:ext cx="925609" cy="9201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635007" y="1888587"/>
              <a:ext cx="606425" cy="284654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>
              <a:defPPr>
                <a:defRPr lang="zh-CN"/>
              </a:defPPr>
              <a:lvl1pPr algn="ctr">
                <a:defRPr sz="32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6372201" y="3179504"/>
            <a:ext cx="1115984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进行开发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661367" y="3832733"/>
            <a:ext cx="2184568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Prism/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UnityContainer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HandyControl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225664" y="3832733"/>
            <a:ext cx="142511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增加功能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3" grpId="0" animBg="1"/>
      <p:bldP spid="87" grpId="0" animBg="1"/>
      <p:bldP spid="91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增加性能监控功能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2B9B6-0540-460E-B342-F88797A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384412"/>
            <a:ext cx="6960685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7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2——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登录动画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A79ED-2FDB-437F-9F2C-3C12219F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9" y="1337922"/>
            <a:ext cx="5693727" cy="33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35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51620" y="1084008"/>
            <a:ext cx="2592288" cy="25391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开发内容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3——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修复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Bug</a:t>
            </a:r>
          </a:p>
        </p:txBody>
      </p:sp>
      <p:sp>
        <p:nvSpPr>
          <p:cNvPr id="18" name="文本框 37"/>
          <p:cNvSpPr txBox="1"/>
          <p:nvPr/>
        </p:nvSpPr>
        <p:spPr>
          <a:xfrm>
            <a:off x="295503" y="34029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zh-CN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D927B-DE2E-4D8C-A589-D8CA37B4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86" y="1337922"/>
            <a:ext cx="5595064" cy="3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73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21550" y="516397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11173" y="2059649"/>
              <a:ext cx="1447924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工作回顾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26795" y="276687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线网系统开发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3959932" y="2766871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  <a:endParaRPr lang="en-US" altLang="zh-CN" sz="1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9B64480D-1A7E-4D4C-B298-3E2ED8E55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068" y="2766871"/>
            <a:ext cx="1044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AFC</a:t>
            </a:r>
          </a:p>
        </p:txBody>
      </p:sp>
    </p:spTree>
    <p:extLst>
      <p:ext uri="{BB962C8B-B14F-4D97-AF65-F5344CB8AC3E}">
        <p14:creationId xmlns:p14="http://schemas.microsoft.com/office/powerpoint/2010/main" val="3983385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445974" y="34310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组态技术选型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9135DEC-0F08-4F55-A3FB-6E24302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9407"/>
              </p:ext>
            </p:extLst>
          </p:nvPr>
        </p:nvGraphicFramePr>
        <p:xfrm>
          <a:off x="569800" y="736340"/>
          <a:ext cx="8142661" cy="39964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697">
                  <a:extLst>
                    <a:ext uri="{9D8B030D-6E8A-4147-A177-3AD203B41FA5}">
                      <a16:colId xmlns:a16="http://schemas.microsoft.com/office/drawing/2014/main" val="2179198322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18334565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183173581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3548401270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4053215094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995455189"/>
                    </a:ext>
                  </a:extLst>
                </a:gridCol>
                <a:gridCol w="1289994">
                  <a:extLst>
                    <a:ext uri="{9D8B030D-6E8A-4147-A177-3AD203B41FA5}">
                      <a16:colId xmlns:a16="http://schemas.microsoft.com/office/drawing/2014/main" val="789898285"/>
                    </a:ext>
                  </a:extLst>
                </a:gridCol>
              </a:tblGrid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列</a:t>
                      </a:r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ICONICS32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ICONICS64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HT for web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GeoServer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WPF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FSCADA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543700252"/>
                  </a:ext>
                </a:extLst>
              </a:tr>
              <a:tr h="6535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运行性能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不稳定。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在实际项目中，若长时间运行</a:t>
                      </a:r>
                      <a:r>
                        <a:rPr lang="en-US" altLang="zh-CN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组态程序，会存在偶发问题，难以排查原因。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一般。因为是封装好的软件，所以如果出现偶发</a:t>
                      </a:r>
                      <a:r>
                        <a:rPr lang="en-US" altLang="zh-CN" sz="600" u="none" strike="noStrike">
                          <a:effectLst/>
                        </a:rPr>
                        <a:t>BUG</a:t>
                      </a:r>
                      <a:r>
                        <a:rPr lang="zh-CN" altLang="en-US" sz="600" u="none" strike="noStrike">
                          <a:effectLst/>
                        </a:rPr>
                        <a:t>，难以定位。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流畅。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目前</a:t>
                      </a:r>
                      <a:r>
                        <a:rPr lang="en-US" altLang="zh-CN" sz="600" u="none" strike="noStrike" dirty="0">
                          <a:effectLst/>
                        </a:rPr>
                        <a:t>HT for web</a:t>
                      </a:r>
                      <a:r>
                        <a:rPr lang="zh-CN" altLang="en-US" sz="600" u="none" strike="noStrike" dirty="0">
                          <a:effectLst/>
                        </a:rPr>
                        <a:t>在我司投入开发将近一年，如</a:t>
                      </a:r>
                      <a:r>
                        <a:rPr lang="en-US" altLang="zh-CN" sz="600" u="none" strike="noStrike" dirty="0">
                          <a:effectLst/>
                        </a:rPr>
                        <a:t>MICS3.0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MICS Studio</a:t>
                      </a:r>
                      <a:r>
                        <a:rPr lang="zh-CN" altLang="en-US" sz="600" u="none" strike="noStrike" dirty="0">
                          <a:effectLst/>
                        </a:rPr>
                        <a:t>、红外测温系统，以及</a:t>
                      </a:r>
                      <a:r>
                        <a:rPr lang="en-US" altLang="zh-CN" sz="600" u="none" strike="noStrike" dirty="0">
                          <a:effectLst/>
                        </a:rPr>
                        <a:t>18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22</a:t>
                      </a:r>
                      <a:r>
                        <a:rPr lang="zh-CN" altLang="en-US" sz="600" u="none" strike="noStrike" dirty="0">
                          <a:effectLst/>
                        </a:rPr>
                        <a:t>号线也将运用。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在</a:t>
                      </a:r>
                      <a:r>
                        <a:rPr lang="en-US" altLang="zh-CN" sz="600" u="none" strike="noStrike" dirty="0">
                          <a:effectLst/>
                        </a:rPr>
                        <a:t>C/S</a:t>
                      </a:r>
                      <a:r>
                        <a:rPr lang="zh-CN" altLang="en-US" sz="600" u="none" strike="noStrike" dirty="0">
                          <a:effectLst/>
                        </a:rPr>
                        <a:t>端嵌入后使用流畅，暂无发现性能问题。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一般。内嵌进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的话，如果动画太多会有性能问题。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原生开发，无需嵌套任何插件，即可呈现在程序中，支持硬件加速，能保证长期稳定地运行。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一般。常规的工控组态软件，一般用于工厂产线之类的场景。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.NET </a:t>
                      </a:r>
                      <a:r>
                        <a:rPr lang="zh-CN" altLang="en-US" sz="600" u="none" strike="noStrike">
                          <a:effectLst/>
                        </a:rPr>
                        <a:t>和 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实现的软件，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版基于</a:t>
                      </a:r>
                      <a:r>
                        <a:rPr lang="en-US" altLang="zh-CN" sz="600" u="none" strike="noStrike">
                          <a:effectLst/>
                        </a:rPr>
                        <a:t>HTML5</a:t>
                      </a:r>
                      <a:r>
                        <a:rPr lang="zh-CN" altLang="en-US" sz="600" u="none" strike="noStrike">
                          <a:effectLst/>
                        </a:rPr>
                        <a:t>实现。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628007095"/>
                  </a:ext>
                </a:extLst>
              </a:tr>
              <a:tr h="5445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界面效果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灵活性较低、可视化效果一般，界面较为粗糙，部分动画不能实现平滑过渡，无法实现科技蓝的设计风格。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良好。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能良好地显示界面，基于</a:t>
                      </a:r>
                      <a:r>
                        <a:rPr lang="en-US" altLang="zh-CN" sz="600" u="none" strike="noStrike" dirty="0">
                          <a:effectLst/>
                        </a:rPr>
                        <a:t>WPF</a:t>
                      </a:r>
                      <a:r>
                        <a:rPr lang="zh-CN" altLang="en-US" sz="600" u="none" strike="noStrike" dirty="0">
                          <a:effectLst/>
                        </a:rPr>
                        <a:t>实现的动画和特效。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优秀。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动画多样性可控，能良好地显示界面、动画、特效。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一般。这只是一个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服务器，用来做</a:t>
                      </a:r>
                      <a:r>
                        <a:rPr lang="en-US" altLang="zh-CN" sz="600" u="none" strike="noStrike" dirty="0">
                          <a:effectLst/>
                        </a:rPr>
                        <a:t>GIS</a:t>
                      </a:r>
                      <a:r>
                        <a:rPr lang="zh-CN" altLang="en-US" sz="600" u="none" strike="noStrike" dirty="0">
                          <a:effectLst/>
                        </a:rPr>
                        <a:t>的，通过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OpenLayers</a:t>
                      </a:r>
                      <a:r>
                        <a:rPr lang="zh-CN" altLang="en-US" sz="600" u="none" strike="noStrike" dirty="0">
                          <a:effectLst/>
                        </a:rPr>
                        <a:t>等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js</a:t>
                      </a:r>
                      <a:r>
                        <a:rPr lang="zh-CN" altLang="en-US" sz="600" u="none" strike="noStrike" dirty="0">
                          <a:effectLst/>
                        </a:rPr>
                        <a:t>库来画地图。可以实现线网功能，但是无法实现类似实时客流等动态效果。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优秀。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本身对</a:t>
                      </a:r>
                      <a:r>
                        <a:rPr lang="en-US" altLang="zh-CN" sz="600" u="none" strike="noStrike">
                          <a:effectLst/>
                        </a:rPr>
                        <a:t>2D</a:t>
                      </a:r>
                      <a:r>
                        <a:rPr lang="zh-CN" altLang="en-US" sz="600" u="none" strike="noStrike">
                          <a:effectLst/>
                        </a:rPr>
                        <a:t>动画已经有良好的支持，所以基本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可以实现的动画和特效，</a:t>
                      </a:r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也可以原生实现，且可以达到跟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实现一样美观。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一般。只提供了简单的动画和图片，能满足产线的场景，但是不满足线网指挥中心所需要的现代化效果。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98188691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费用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按点数和同时访问的客户端并发数收费。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单项目收费</a:t>
                      </a:r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r>
                        <a:rPr lang="zh-CN" altLang="en-US" sz="600" u="none" strike="noStrike" dirty="0">
                          <a:effectLst/>
                        </a:rPr>
                        <a:t>万，单产品</a:t>
                      </a:r>
                      <a:r>
                        <a:rPr lang="en-US" altLang="zh-CN" sz="600" u="none" strike="noStrike" dirty="0">
                          <a:effectLst/>
                        </a:rPr>
                        <a:t>20</a:t>
                      </a:r>
                      <a:r>
                        <a:rPr lang="zh-CN" altLang="en-US" sz="600" u="none" strike="noStrike" dirty="0">
                          <a:effectLst/>
                        </a:rPr>
                        <a:t>万。组态需要另外收费。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开源。基于</a:t>
                      </a:r>
                      <a:r>
                        <a:rPr lang="en-US" altLang="zh-CN" sz="600" u="none" strike="noStrike">
                          <a:effectLst/>
                        </a:rPr>
                        <a:t>GPL</a:t>
                      </a:r>
                      <a:r>
                        <a:rPr lang="zh-CN" altLang="en-US" sz="600" u="none" strike="noStrike">
                          <a:effectLst/>
                        </a:rPr>
                        <a:t>协议。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免费。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收费，一次性买断制，</a:t>
                      </a:r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8000</a:t>
                      </a:r>
                      <a:r>
                        <a:rPr lang="zh-CN" altLang="en-US" sz="600" u="none" strike="noStrike">
                          <a:effectLst/>
                        </a:rPr>
                        <a:t>起，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版</a:t>
                      </a:r>
                      <a:r>
                        <a:rPr lang="en-US" altLang="zh-CN" sz="600" u="none" strike="noStrike">
                          <a:effectLst/>
                        </a:rPr>
                        <a:t>7000</a:t>
                      </a:r>
                      <a:r>
                        <a:rPr lang="zh-CN" altLang="en-US" sz="600" u="none" strike="noStrike">
                          <a:effectLst/>
                        </a:rPr>
                        <a:t>起。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920477428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开发效率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图符编辑繁琐，</a:t>
                      </a:r>
                      <a:r>
                        <a:rPr lang="en-US" altLang="zh-CN" sz="600" u="none" strike="noStrike">
                          <a:effectLst/>
                        </a:rPr>
                        <a:t>MICS</a:t>
                      </a:r>
                      <a:r>
                        <a:rPr lang="zh-CN" altLang="en-US" sz="600" u="none" strike="noStrike">
                          <a:effectLst/>
                        </a:rPr>
                        <a:t>原来购买的是网页版，处理很麻烦，对移动端支持不太好。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一般。</a:t>
                      </a: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很高。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支持快速的二次开发。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197656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资源占用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较低。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一般。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较低。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一般。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7088945"/>
                  </a:ext>
                </a:extLst>
              </a:tr>
              <a:tr h="7624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支持平台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、移动端。</a:t>
                      </a:r>
                      <a:endParaRPr lang="en-US" sz="600" u="none" strike="noStrike" dirty="0">
                        <a:effectLst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移动端、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Web</a:t>
                      </a:r>
                      <a:r>
                        <a:rPr lang="zh-CN" altLang="en-US" sz="600" u="none" strike="noStrike" dirty="0">
                          <a:effectLst/>
                        </a:rPr>
                        <a:t>端、</a:t>
                      </a:r>
                      <a:r>
                        <a:rPr lang="en-US" altLang="zh-CN" sz="600" u="none" strike="noStrike" dirty="0">
                          <a:effectLst/>
                        </a:rPr>
                        <a:t>PC</a:t>
                      </a:r>
                      <a:r>
                        <a:rPr lang="zh-CN" altLang="en-US" sz="600" u="none" strike="noStrike" dirty="0">
                          <a:effectLst/>
                        </a:rPr>
                        <a:t>端等能运行浏览器的平台。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移动端、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端、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端等能运行浏览器的平台。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是常用的地图服务软件，编辑好的地图信息可上传到</a:t>
                      </a:r>
                      <a:r>
                        <a:rPr lang="en-US" altLang="zh-CN" sz="600" u="none" strike="noStrike">
                          <a:effectLst/>
                        </a:rPr>
                        <a:t>GeoServer</a:t>
                      </a:r>
                      <a:r>
                        <a:rPr lang="zh-CN" altLang="en-US" sz="600" u="none" strike="noStrike">
                          <a:effectLst/>
                        </a:rPr>
                        <a:t>，供其他端的调用，但只能用过</a:t>
                      </a:r>
                      <a:r>
                        <a:rPr lang="en-US" altLang="zh-CN" sz="600" u="none" strike="noStrike">
                          <a:effectLst/>
                        </a:rPr>
                        <a:t>OpenLayers</a:t>
                      </a:r>
                      <a:r>
                        <a:rPr lang="zh-CN" altLang="en-US" sz="600" u="none" strike="noStrike">
                          <a:effectLst/>
                        </a:rPr>
                        <a:t>这种</a:t>
                      </a:r>
                      <a:r>
                        <a:rPr lang="en-US" altLang="zh-CN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的</a:t>
                      </a:r>
                      <a:r>
                        <a:rPr lang="en-US" altLang="zh-CN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的类库呈现，即需要通过</a:t>
                      </a:r>
                      <a:r>
                        <a:rPr lang="en-US" altLang="zh-CN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的形式来展示。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Windows。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CS</a:t>
                      </a:r>
                      <a:r>
                        <a:rPr lang="zh-CN" altLang="en-US" sz="600" u="none" strike="noStrike">
                          <a:effectLst/>
                        </a:rPr>
                        <a:t>只支持</a:t>
                      </a:r>
                      <a:r>
                        <a:rPr lang="en-US" altLang="zh-CN" sz="600" u="none" strike="noStrike">
                          <a:effectLst/>
                        </a:rPr>
                        <a:t>PC</a:t>
                      </a:r>
                      <a:r>
                        <a:rPr lang="zh-CN" altLang="en-US" sz="600" u="none" strike="noStrike">
                          <a:effectLst/>
                        </a:rPr>
                        <a:t>端，</a:t>
                      </a:r>
                      <a:r>
                        <a:rPr lang="en-US" altLang="zh-CN" sz="600" u="none" strike="noStrike">
                          <a:effectLst/>
                        </a:rPr>
                        <a:t>BS</a:t>
                      </a:r>
                      <a:r>
                        <a:rPr lang="zh-CN" altLang="en-US" sz="600" u="none" strike="noStrike">
                          <a:effectLst/>
                        </a:rPr>
                        <a:t>只要能运行浏览器都支持。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844284469"/>
                  </a:ext>
                </a:extLst>
              </a:tr>
              <a:tr h="435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交互方式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altLang="zh-CN" sz="600" u="none" strike="noStrike">
                          <a:effectLst/>
                        </a:rPr>
                        <a:t>WCF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前台：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WCF</a:t>
                      </a:r>
                      <a:r>
                        <a:rPr lang="zh-CN" altLang="en-US" sz="600" u="none" strike="noStrike" dirty="0">
                          <a:effectLst/>
                        </a:rPr>
                        <a:t>。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zh-CN" altLang="en-US" sz="600" u="none" strike="noStrike" dirty="0">
                          <a:effectLst/>
                        </a:rPr>
                        <a:t>后台：</a:t>
                      </a:r>
                      <a:r>
                        <a:rPr lang="en-US" altLang="zh-CN" sz="600" u="none" strike="noStrike" dirty="0">
                          <a:effectLst/>
                        </a:rPr>
                        <a:t>OPC</a:t>
                      </a:r>
                      <a:r>
                        <a:rPr lang="zh-CN" altLang="en-US" sz="600" u="none" strike="noStrike" dirty="0">
                          <a:effectLst/>
                        </a:rPr>
                        <a:t>、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WebService</a:t>
                      </a:r>
                      <a:r>
                        <a:rPr lang="zh-CN" altLang="en-US" sz="600" u="none" strike="noStrike" dirty="0">
                          <a:effectLst/>
                        </a:rPr>
                        <a:t>等。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WebSocket。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</a:t>
                      </a:r>
                      <a:r>
                        <a:rPr lang="en-US" sz="600" u="none" strike="noStrike">
                          <a:effectLst/>
                        </a:rPr>
                        <a:t>JS。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sz="600" u="none" strike="noStrike">
                          <a:effectLst/>
                        </a:rPr>
                        <a:t>RESTful。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前台：函数调用、事件、委托、属性等。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MQ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RPC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RESTful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后台：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。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依赖</a:t>
                      </a:r>
                      <a:r>
                        <a:rPr lang="en-US" altLang="zh-CN" sz="600" u="none" strike="noStrike">
                          <a:effectLst/>
                        </a:rPr>
                        <a:t>OPC</a:t>
                      </a:r>
                      <a:r>
                        <a:rPr lang="zh-CN" altLang="en-US" sz="600" u="none" strike="noStrike">
                          <a:effectLst/>
                        </a:rPr>
                        <a:t>实现实时数据监控，性能以及稳定性可能不是很好。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185210255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所需技术栈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需熟练使用</a:t>
                      </a:r>
                      <a:r>
                        <a:rPr lang="en-US" sz="600" u="none" strike="noStrike">
                          <a:effectLst/>
                        </a:rPr>
                        <a:t>ICONICS</a:t>
                      </a:r>
                      <a:r>
                        <a:rPr lang="zh-CN" altLang="en-US" sz="600" u="none" strike="noStrike">
                          <a:effectLst/>
                        </a:rPr>
                        <a:t>套装，非程序员也可以使用。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JavaScript、HTML5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sz="600" u="none" strike="noStrike">
                          <a:effectLst/>
                        </a:rPr>
                        <a:t>Web</a:t>
                      </a:r>
                      <a:r>
                        <a:rPr lang="zh-CN" altLang="en-US" sz="600" u="none" strike="noStrike">
                          <a:effectLst/>
                        </a:rPr>
                        <a:t>前端技术栈。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WebGis</a:t>
                      </a:r>
                      <a:r>
                        <a:rPr lang="zh-CN" altLang="en-US" sz="600" u="none" strike="noStrike">
                          <a:effectLst/>
                        </a:rPr>
                        <a:t>知识、</a:t>
                      </a:r>
                      <a:r>
                        <a:rPr lang="en-US" sz="600" u="none" strike="noStrike">
                          <a:effectLst/>
                        </a:rPr>
                        <a:t>JS</a:t>
                      </a:r>
                      <a:r>
                        <a:rPr lang="zh-CN" altLang="en-US" sz="600" u="none" strike="noStrike">
                          <a:effectLst/>
                        </a:rPr>
                        <a:t>等。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WPF</a:t>
                      </a:r>
                      <a:r>
                        <a:rPr lang="zh-CN" altLang="en-US" sz="600" u="none" strike="noStrike">
                          <a:effectLst/>
                        </a:rPr>
                        <a:t>、</a:t>
                      </a:r>
                      <a:r>
                        <a:rPr lang="en-US" altLang="zh-CN" sz="600" u="none" strike="noStrike">
                          <a:effectLst/>
                        </a:rPr>
                        <a:t>C#</a:t>
                      </a:r>
                      <a:r>
                        <a:rPr lang="zh-CN" altLang="en-US" sz="600" u="none" strike="noStrike">
                          <a:effectLst/>
                        </a:rPr>
                        <a:t>等</a:t>
                      </a:r>
                      <a:r>
                        <a:rPr lang="en-US" altLang="zh-CN" sz="600" u="none" strike="noStrike">
                          <a:effectLst/>
                        </a:rPr>
                        <a:t>Windows</a:t>
                      </a:r>
                      <a:r>
                        <a:rPr lang="zh-CN" altLang="en-US" sz="600" u="none" strike="noStrike">
                          <a:effectLst/>
                        </a:rPr>
                        <a:t>客户端技术栈。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熟悉</a:t>
                      </a:r>
                      <a:r>
                        <a:rPr lang="en-US" sz="600" u="none" strike="noStrike" dirty="0">
                          <a:effectLst/>
                        </a:rPr>
                        <a:t>FSCADA</a:t>
                      </a:r>
                      <a:r>
                        <a:rPr lang="zh-CN" altLang="en-US" sz="600" u="none" strike="noStrike" dirty="0">
                          <a:effectLst/>
                        </a:rPr>
                        <a:t>套件，</a:t>
                      </a:r>
                      <a:r>
                        <a:rPr lang="en-US" sz="600" u="none" strike="noStrike" dirty="0">
                          <a:effectLst/>
                        </a:rPr>
                        <a:t>C#</a:t>
                      </a:r>
                      <a:r>
                        <a:rPr lang="zh-CN" altLang="en-US" sz="600" u="none" strike="noStrike" dirty="0">
                          <a:effectLst/>
                        </a:rPr>
                        <a:t>和</a:t>
                      </a:r>
                      <a:r>
                        <a:rPr lang="en-US" sz="600" u="none" strike="noStrike" dirty="0">
                          <a:effectLst/>
                        </a:rPr>
                        <a:t>JS。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26" marR="4026" marT="4026" marB="0" anchor="ctr"/>
                </a:tc>
                <a:extLst>
                  <a:ext uri="{0D108BD9-81ED-4DB2-BD59-A6C34878D82A}">
                    <a16:rowId xmlns:a16="http://schemas.microsoft.com/office/drawing/2014/main" val="348232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40804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第一PPT，www.1ppt.com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1328</Words>
  <Application>Microsoft Office PowerPoint</Application>
  <PresentationFormat>自定义</PresentationFormat>
  <Paragraphs>215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宋体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蓝色简洁述职报告</dc:title>
  <dc:creator>第一PPT</dc:creator>
  <cp:keywords>www.1ppt.com</cp:keywords>
  <dc:description>www.1ppt.com</dc:description>
  <cp:lastModifiedBy>YB Jonathan</cp:lastModifiedBy>
  <cp:revision>63</cp:revision>
  <dcterms:created xsi:type="dcterms:W3CDTF">2017-06-16T01:06:50Z</dcterms:created>
  <dcterms:modified xsi:type="dcterms:W3CDTF">2020-08-10T03:02:45Z</dcterms:modified>
</cp:coreProperties>
</file>